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0" r:id="rId23"/>
    <p:sldId id="281" r:id="rId24"/>
    <p:sldId id="282" r:id="rId25"/>
    <p:sldId id="276" r:id="rId26"/>
    <p:sldId id="277" r:id="rId27"/>
    <p:sldId id="278" r:id="rId28"/>
    <p:sldId id="279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</p:sldIdLst>
  <p:sldSz cx="12192000" cy="6858000"/>
  <p:notesSz cx="6858000" cy="9144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gs" Target="tags/tag119.xml"/><Relationship Id="rId6" Type="http://schemas.openxmlformats.org/officeDocument/2006/relationships/slide" Target="slides/slide4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8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8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0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5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6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7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8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1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5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6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7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9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0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1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2.xml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3.xml"/><Relationship Id="rId1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4.xml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5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6.xml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7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SpringBoot CRUD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project for IDEA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530" y="187325"/>
            <a:ext cx="11831955" cy="63588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608330"/>
            <a:ext cx="10969625" cy="3371215"/>
          </a:xfrm>
          <a:prstGeom prst="rect">
            <a:avLst/>
          </a:prstGeom>
        </p:spPr>
      </p:pic>
      <p:sp>
        <p:nvSpPr>
          <p:cNvPr id="5" name="上箭头标注 4"/>
          <p:cNvSpPr/>
          <p:nvPr/>
        </p:nvSpPr>
        <p:spPr>
          <a:xfrm>
            <a:off x="768350" y="3979545"/>
            <a:ext cx="10476865" cy="237109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68985" y="4858385"/>
            <a:ext cx="130676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更多配置参考：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https://docs.spring.io/spring-boot/docs/current/reference/html/application-properties.html#</a:t>
            </a:r>
            <a:endParaRPr lang="zh-CN" altLang="en-US"/>
          </a:p>
          <a:p>
            <a:pPr algn="l"/>
            <a:r>
              <a:rPr lang="zh-CN" altLang="en-US"/>
              <a:t>appendix.application-properties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4480" y="337185"/>
            <a:ext cx="11645265" cy="61829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</a:t>
            </a:r>
            <a:r>
              <a:rPr lang="en-US" altLang="zh-CN"/>
              <a:t>Home</a:t>
            </a:r>
            <a:r>
              <a:rPr lang="zh-CN" altLang="en-US"/>
              <a:t>页面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4855" y="1670685"/>
            <a:ext cx="10968990" cy="46647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访问http://127.0.0.1:8080/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6145" y="1626235"/>
            <a:ext cx="4543425" cy="2181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45" y="4045585"/>
            <a:ext cx="4543425" cy="2419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20" y="4578985"/>
            <a:ext cx="6277610" cy="1885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45" y="1480820"/>
            <a:ext cx="5743575" cy="1952625"/>
          </a:xfrm>
          <a:prstGeom prst="rect">
            <a:avLst/>
          </a:prstGeom>
        </p:spPr>
      </p:pic>
      <p:sp>
        <p:nvSpPr>
          <p:cNvPr id="8" name="下箭头 7"/>
          <p:cNvSpPr/>
          <p:nvPr/>
        </p:nvSpPr>
        <p:spPr>
          <a:xfrm>
            <a:off x="2553335" y="3162300"/>
            <a:ext cx="495300" cy="8832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4610735" y="5905500"/>
            <a:ext cx="127635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上箭头 9"/>
          <p:cNvSpPr/>
          <p:nvPr/>
        </p:nvSpPr>
        <p:spPr>
          <a:xfrm>
            <a:off x="8106410" y="3433445"/>
            <a:ext cx="752475" cy="11715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050" y="164465"/>
            <a:ext cx="11639550" cy="65290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480820"/>
            <a:ext cx="6773545" cy="4083050"/>
          </a:xfrm>
          <a:prstGeom prst="rect">
            <a:avLst/>
          </a:prstGeom>
        </p:spPr>
      </p:pic>
      <p:sp>
        <p:nvSpPr>
          <p:cNvPr id="7" name="左箭头标注 6"/>
          <p:cNvSpPr/>
          <p:nvPr/>
        </p:nvSpPr>
        <p:spPr>
          <a:xfrm>
            <a:off x="7167245" y="3277235"/>
            <a:ext cx="4561840" cy="280924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957945" y="3705860"/>
            <a:ext cx="23622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修改</a:t>
            </a:r>
            <a:r>
              <a:rPr lang="en-US" altLang="zh-CN"/>
              <a:t>HTML</a:t>
            </a:r>
            <a:r>
              <a:rPr lang="zh-CN" altLang="en-US"/>
              <a:t>内容后，</a:t>
            </a:r>
            <a:endParaRPr lang="zh-CN" altLang="en-US"/>
          </a:p>
          <a:p>
            <a:r>
              <a:rPr lang="zh-CN" altLang="en-US"/>
              <a:t>刷新页面无反应。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重启服务即可。</a:t>
            </a:r>
            <a:endParaRPr lang="zh-CN" altLang="en-US"/>
          </a:p>
          <a:p>
            <a:r>
              <a:rPr lang="zh-CN" altLang="en-US"/>
              <a:t>（太繁琐了！！！）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配置devtools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550035"/>
            <a:ext cx="8020050" cy="2352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395" y="3997960"/>
            <a:ext cx="6638925" cy="2504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" y="4797425"/>
            <a:ext cx="4133850" cy="1704975"/>
          </a:xfrm>
          <a:prstGeom prst="rect">
            <a:avLst/>
          </a:prstGeom>
        </p:spPr>
      </p:pic>
      <p:sp>
        <p:nvSpPr>
          <p:cNvPr id="9" name="左箭头 8"/>
          <p:cNvSpPr/>
          <p:nvPr/>
        </p:nvSpPr>
        <p:spPr>
          <a:xfrm>
            <a:off x="8628380" y="1892935"/>
            <a:ext cx="2886075" cy="11144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313545" y="2265680"/>
            <a:ext cx="1516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连续按</a:t>
            </a:r>
            <a:r>
              <a:rPr lang="en-US" altLang="zh-CN"/>
              <a:t>shift</a:t>
            </a:r>
            <a:r>
              <a:rPr lang="zh-CN" altLang="en-US"/>
              <a:t>键</a:t>
            </a:r>
            <a:endParaRPr lang="zh-CN" altLang="en-US"/>
          </a:p>
        </p:txBody>
      </p:sp>
      <p:sp>
        <p:nvSpPr>
          <p:cNvPr id="11" name="左箭头 10"/>
          <p:cNvSpPr/>
          <p:nvPr/>
        </p:nvSpPr>
        <p:spPr>
          <a:xfrm>
            <a:off x="4214495" y="4886325"/>
            <a:ext cx="1047750" cy="4667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055" y="208280"/>
            <a:ext cx="6118860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685" y="2408555"/>
            <a:ext cx="7239635" cy="4191000"/>
          </a:xfrm>
          <a:prstGeom prst="rect">
            <a:avLst/>
          </a:prstGeom>
        </p:spPr>
      </p:pic>
      <p:sp>
        <p:nvSpPr>
          <p:cNvPr id="6" name="直角双向箭头 5"/>
          <p:cNvSpPr/>
          <p:nvPr/>
        </p:nvSpPr>
        <p:spPr>
          <a:xfrm rot="16200000">
            <a:off x="7670165" y="-904240"/>
            <a:ext cx="2076450" cy="455104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00875" y="676275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setting &amp; Run/Debug configuration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5440" y="261620"/>
            <a:ext cx="11588750" cy="61239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目标要求与所需依赖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399540"/>
            <a:ext cx="10641965" cy="52628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添加依赖webjars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445260"/>
            <a:ext cx="8734425" cy="3324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920" y="1838325"/>
            <a:ext cx="4343400" cy="474345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185920" y="4769485"/>
            <a:ext cx="3048000" cy="1133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14875" y="5152390"/>
            <a:ext cx="1544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</a:t>
            </a:r>
            <a:r>
              <a:rPr lang="zh-CN" altLang="en-US"/>
              <a:t>查看依赖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页面使用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800225"/>
            <a:ext cx="10382250" cy="3324225"/>
          </a:xfrm>
          <a:prstGeom prst="rect">
            <a:avLst/>
          </a:prstGeom>
        </p:spPr>
      </p:pic>
      <p:sp>
        <p:nvSpPr>
          <p:cNvPr id="5" name="上箭头标注 4"/>
          <p:cNvSpPr/>
          <p:nvPr/>
        </p:nvSpPr>
        <p:spPr>
          <a:xfrm>
            <a:off x="1600835" y="4505960"/>
            <a:ext cx="8943340" cy="220853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494915" y="5344160"/>
            <a:ext cx="71545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好处：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当项目名称改变时，不需要修改资源的引用路径，</a:t>
            </a:r>
            <a:endParaRPr lang="zh-CN" altLang="en-US"/>
          </a:p>
          <a:p>
            <a:pPr algn="l"/>
            <a:r>
              <a:rPr lang="zh-CN" altLang="en-US"/>
              <a:t>Spring boot 自动添加项目名的路径地址 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105" y="141605"/>
            <a:ext cx="5705475" cy="1638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605" y="159385"/>
            <a:ext cx="11678920" cy="65398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</a:t>
            </a:r>
            <a:r>
              <a:rPr lang="en-US" altLang="zh-CN"/>
              <a:t>DAO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703070"/>
            <a:ext cx="10968990" cy="34518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</a:t>
            </a:r>
            <a:r>
              <a:rPr lang="en-US" altLang="zh-CN"/>
              <a:t>User Entity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547495"/>
            <a:ext cx="6320155" cy="4759325"/>
          </a:xfrm>
          <a:prstGeom prst="rect">
            <a:avLst/>
          </a:prstGeom>
        </p:spPr>
      </p:pic>
      <p:sp>
        <p:nvSpPr>
          <p:cNvPr id="5" name="左箭头 4"/>
          <p:cNvSpPr/>
          <p:nvPr/>
        </p:nvSpPr>
        <p:spPr>
          <a:xfrm>
            <a:off x="6928485" y="608330"/>
            <a:ext cx="4210685" cy="16573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667625" y="1114425"/>
            <a:ext cx="3136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报错：</a:t>
            </a:r>
            <a:r>
              <a:rPr lang="en-US" altLang="zh-CN"/>
              <a:t>“</a:t>
            </a:r>
            <a:r>
              <a:rPr lang="zh-CN" altLang="en-US"/>
              <a:t>Cannot resolve table</a:t>
            </a:r>
            <a:r>
              <a:rPr lang="en-US" altLang="zh-CN"/>
              <a:t>”</a:t>
            </a:r>
            <a:endParaRPr lang="en-US" altLang="zh-CN"/>
          </a:p>
          <a:p>
            <a:r>
              <a:rPr lang="zh-CN" altLang="en-US"/>
              <a:t>记得建表！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150" y="2171065"/>
            <a:ext cx="3067050" cy="4455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建表</a:t>
            </a:r>
            <a:r>
              <a:rPr lang="en-US" altLang="zh-CN"/>
              <a:t> Assign Data Source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454785"/>
            <a:ext cx="5762625" cy="2905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605" y="1313815"/>
            <a:ext cx="4704715" cy="2857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045" y="4672330"/>
            <a:ext cx="6010275" cy="209613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886450" y="1752600"/>
            <a:ext cx="1219200" cy="85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7410450" y="3952875"/>
            <a:ext cx="819150" cy="1028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Repository</a:t>
            </a:r>
            <a:r>
              <a:rPr lang="zh-CN" altLang="en-US"/>
              <a:t>接口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388110"/>
            <a:ext cx="7972425" cy="23907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5005" y="3853180"/>
            <a:ext cx="6838950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7725" y="3926205"/>
            <a:ext cx="6189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用于在特定类型的</a:t>
            </a:r>
            <a:r>
              <a:rPr lang="en-US" altLang="zh-CN"/>
              <a:t>repository</a:t>
            </a:r>
            <a:r>
              <a:rPr lang="zh-CN" altLang="en-US"/>
              <a:t>上执行通用CRUD操作的接口。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635" y="4441825"/>
            <a:ext cx="6369685" cy="22783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编写单元测试（数据访问层）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8810" y="1490345"/>
            <a:ext cx="1090676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测试添加</a:t>
            </a:r>
            <a:r>
              <a:rPr lang="en-US" altLang="zh-CN"/>
              <a:t>User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499870"/>
            <a:ext cx="7120255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1505" y="523240"/>
            <a:ext cx="10968990" cy="2468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" y="4238625"/>
            <a:ext cx="10970260" cy="2486660"/>
          </a:xfrm>
          <a:prstGeom prst="rect">
            <a:avLst/>
          </a:prstGeom>
        </p:spPr>
      </p:pic>
      <p:sp>
        <p:nvSpPr>
          <p:cNvPr id="7" name="上下箭头 6"/>
          <p:cNvSpPr/>
          <p:nvPr/>
        </p:nvSpPr>
        <p:spPr>
          <a:xfrm>
            <a:off x="3381375" y="2762250"/>
            <a:ext cx="819150" cy="160972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前置工作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458595"/>
            <a:ext cx="10968990" cy="4181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测试获取</a:t>
            </a:r>
            <a:r>
              <a:rPr lang="en-US" altLang="zh-CN"/>
              <a:t>UserList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313815"/>
            <a:ext cx="6696075" cy="2476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45" y="3662045"/>
            <a:ext cx="6086475" cy="2905125"/>
          </a:xfrm>
          <a:prstGeom prst="rect">
            <a:avLst/>
          </a:prstGeom>
        </p:spPr>
      </p:pic>
      <p:sp>
        <p:nvSpPr>
          <p:cNvPr id="6" name="右箭头标注 5"/>
          <p:cNvSpPr/>
          <p:nvPr/>
        </p:nvSpPr>
        <p:spPr>
          <a:xfrm>
            <a:off x="1138555" y="4237990"/>
            <a:ext cx="4352290" cy="1752600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09675" y="4705350"/>
            <a:ext cx="3053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打印</a:t>
            </a:r>
            <a:r>
              <a:rPr lang="en-US" altLang="zh-CN"/>
              <a:t>user</a:t>
            </a:r>
            <a:r>
              <a:rPr lang="zh-CN" altLang="en-US"/>
              <a:t>数据，</a:t>
            </a:r>
            <a:endParaRPr lang="zh-CN" altLang="en-US"/>
          </a:p>
          <a:p>
            <a:r>
              <a:rPr lang="zh-CN" altLang="en-US"/>
              <a:t>确保</a:t>
            </a:r>
            <a:r>
              <a:rPr lang="en-US" altLang="zh-CN"/>
              <a:t>User</a:t>
            </a:r>
            <a:r>
              <a:rPr lang="zh-CN" altLang="en-US"/>
              <a:t>中有</a:t>
            </a:r>
            <a:r>
              <a:rPr lang="en-US" altLang="zh-CN"/>
              <a:t>toString</a:t>
            </a:r>
            <a:r>
              <a:rPr lang="zh-CN" altLang="en-US"/>
              <a:t>方法。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1505" y="608330"/>
            <a:ext cx="10968990" cy="2700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4062095"/>
            <a:ext cx="10968355" cy="2657475"/>
          </a:xfrm>
          <a:prstGeom prst="rect">
            <a:avLst/>
          </a:prstGeom>
        </p:spPr>
      </p:pic>
      <p:sp>
        <p:nvSpPr>
          <p:cNvPr id="6" name="上下箭头 5"/>
          <p:cNvSpPr/>
          <p:nvPr/>
        </p:nvSpPr>
        <p:spPr>
          <a:xfrm>
            <a:off x="3457575" y="3105150"/>
            <a:ext cx="714375" cy="141922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</a:t>
            </a:r>
            <a:r>
              <a:rPr lang="en-US" altLang="zh-CN"/>
              <a:t>update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313815"/>
            <a:ext cx="7610475" cy="3000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4386580"/>
            <a:ext cx="10267950" cy="2148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135" y="5655310"/>
            <a:ext cx="6963410" cy="11087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</a:t>
            </a:r>
            <a:r>
              <a:rPr lang="en-US" altLang="zh-CN"/>
              <a:t>get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812290"/>
            <a:ext cx="6953250" cy="2324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4219575"/>
            <a:ext cx="11210925" cy="25146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</a:t>
            </a:r>
            <a:r>
              <a:rPr lang="en-US" altLang="zh-CN"/>
              <a:t>delete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536065"/>
            <a:ext cx="7038975" cy="2343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4101465"/>
            <a:ext cx="10020935" cy="23145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090" y="264160"/>
            <a:ext cx="11750040" cy="63303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085" y="249555"/>
            <a:ext cx="11587480" cy="63595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@Service @Controller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313815"/>
            <a:ext cx="5905500" cy="2600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220" y="3524250"/>
            <a:ext cx="6515100" cy="320992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1647825" y="5667375"/>
            <a:ext cx="4038600" cy="923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52625" y="5945505"/>
            <a:ext cx="283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返回的是</a:t>
            </a:r>
            <a:r>
              <a:rPr lang="en-US" altLang="zh-CN"/>
              <a:t>users.html</a:t>
            </a:r>
            <a:r>
              <a:rPr lang="zh-CN" altLang="en-US"/>
              <a:t>视图。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415" y="373380"/>
            <a:ext cx="9422765" cy="6263640"/>
          </a:xfrm>
          <a:prstGeom prst="rect">
            <a:avLst/>
          </a:prstGeom>
        </p:spPr>
      </p:pic>
      <p:sp>
        <p:nvSpPr>
          <p:cNvPr id="5" name="左箭头标注 4"/>
          <p:cNvSpPr/>
          <p:nvPr/>
        </p:nvSpPr>
        <p:spPr>
          <a:xfrm>
            <a:off x="8767445" y="1504950"/>
            <a:ext cx="2809875" cy="440944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782810" y="2000250"/>
            <a:ext cx="17951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获取绑定</a:t>
            </a:r>
            <a:r>
              <a:rPr lang="en-US" altLang="zh-CN"/>
              <a:t>Model</a:t>
            </a:r>
            <a:endParaRPr lang="en-US" altLang="zh-CN"/>
          </a:p>
          <a:p>
            <a:r>
              <a:rPr lang="zh-CN" altLang="en-US"/>
              <a:t>解析</a:t>
            </a:r>
            <a:endParaRPr lang="zh-CN" altLang="en-US"/>
          </a:p>
          <a:p>
            <a:r>
              <a:rPr lang="zh-CN" altLang="en-US"/>
              <a:t>渲染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[[${user.id}]]</a:t>
            </a:r>
            <a:endParaRPr lang="zh-CN" altLang="en-US"/>
          </a:p>
          <a:p>
            <a:r>
              <a:rPr lang="zh-CN" altLang="en-US"/>
              <a:t>这是规范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825" y="223520"/>
            <a:ext cx="11569065" cy="62826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8440" y="215900"/>
            <a:ext cx="11748135" cy="64262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290" y="169545"/>
            <a:ext cx="11779885" cy="65519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添加</a:t>
            </a:r>
            <a:r>
              <a:rPr lang="en-US" altLang="zh-CN"/>
              <a:t>enable field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524000"/>
            <a:ext cx="6838950" cy="1562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3715385"/>
            <a:ext cx="6267450" cy="216408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2728595" y="3037205"/>
            <a:ext cx="646430" cy="8096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295" y="3592830"/>
            <a:ext cx="4391025" cy="2038350"/>
          </a:xfrm>
          <a:prstGeom prst="rect">
            <a:avLst/>
          </a:prstGeom>
        </p:spPr>
      </p:pic>
      <p:sp>
        <p:nvSpPr>
          <p:cNvPr id="10" name="直角双向箭头 9"/>
          <p:cNvSpPr/>
          <p:nvPr/>
        </p:nvSpPr>
        <p:spPr>
          <a:xfrm rot="16200000">
            <a:off x="8342630" y="784225"/>
            <a:ext cx="1652270" cy="3964940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693025" y="2199640"/>
            <a:ext cx="295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User</a:t>
            </a:r>
            <a:r>
              <a:rPr lang="zh-CN" altLang="en-US">
                <a:sym typeface="+mn-ea"/>
              </a:rPr>
              <a:t>类并没有</a:t>
            </a:r>
            <a:r>
              <a:rPr lang="en-US" altLang="zh-CN">
                <a:sym typeface="+mn-ea"/>
              </a:rPr>
              <a:t>enable</a:t>
            </a:r>
            <a:r>
              <a:rPr lang="zh-CN" altLang="en-US">
                <a:sym typeface="+mn-ea"/>
              </a:rPr>
              <a:t>字段。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588135"/>
            <a:ext cx="7905750" cy="2954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5114290"/>
            <a:ext cx="9401175" cy="1123950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4467225" y="4542155"/>
            <a:ext cx="782320" cy="6731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480" y="608330"/>
            <a:ext cx="4942840" cy="25107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608330"/>
            <a:ext cx="7419975" cy="1162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145" y="1770380"/>
            <a:ext cx="5645150" cy="45040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" y="2785745"/>
            <a:ext cx="4956175" cy="1409700"/>
          </a:xfrm>
          <a:prstGeom prst="rect">
            <a:avLst/>
          </a:prstGeom>
        </p:spPr>
      </p:pic>
      <p:sp>
        <p:nvSpPr>
          <p:cNvPr id="7" name="上箭头标注 6"/>
          <p:cNvSpPr/>
          <p:nvPr/>
        </p:nvSpPr>
        <p:spPr>
          <a:xfrm>
            <a:off x="2023110" y="1504950"/>
            <a:ext cx="3277235" cy="812165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73325" y="1865630"/>
            <a:ext cx="2555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onclick="cancelForm()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4625" y="212090"/>
            <a:ext cx="11717020" cy="64338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9445" y="3495675"/>
            <a:ext cx="5857875" cy="1266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表单数据校验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330" y="1380490"/>
            <a:ext cx="9897110" cy="1724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" y="3387090"/>
            <a:ext cx="5867400" cy="1285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70" y="5306060"/>
            <a:ext cx="6724650" cy="1247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30" y="4762500"/>
            <a:ext cx="6057900" cy="1276350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7695565" y="2574925"/>
            <a:ext cx="1038860" cy="9207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处理</a:t>
            </a:r>
            <a:r>
              <a:rPr lang="en-US" altLang="zh-CN"/>
              <a:t>save</a:t>
            </a:r>
            <a:r>
              <a:rPr lang="zh-CN" altLang="en-US"/>
              <a:t>请求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461770"/>
            <a:ext cx="6019800" cy="1619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490" y="1461770"/>
            <a:ext cx="4862830" cy="866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945" y="3863975"/>
            <a:ext cx="3914775" cy="809625"/>
          </a:xfrm>
          <a:prstGeom prst="rect">
            <a:avLst/>
          </a:prstGeom>
        </p:spPr>
      </p:pic>
      <p:sp>
        <p:nvSpPr>
          <p:cNvPr id="7" name="上箭头 6"/>
          <p:cNvSpPr/>
          <p:nvPr/>
        </p:nvSpPr>
        <p:spPr>
          <a:xfrm>
            <a:off x="2781300" y="3017520"/>
            <a:ext cx="623570" cy="8458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44360" y="3230245"/>
            <a:ext cx="4515485" cy="1552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198360" y="3545840"/>
            <a:ext cx="41795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保存</a:t>
            </a:r>
            <a:r>
              <a:rPr lang="en-US" altLang="zh-CN"/>
              <a:t>user</a:t>
            </a:r>
            <a:r>
              <a:rPr lang="zh-CN" altLang="en-US"/>
              <a:t>后，重定向到</a:t>
            </a:r>
            <a:r>
              <a:rPr lang="en-US" altLang="zh-CN"/>
              <a:t>Users</a:t>
            </a:r>
            <a:r>
              <a:rPr lang="zh-CN" altLang="en-US"/>
              <a:t>列表视图。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return "redirect:/users";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</a:t>
            </a:r>
            <a:r>
              <a:rPr lang="en-US" altLang="zh-CN"/>
              <a:t>Add New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393190"/>
            <a:ext cx="4575810" cy="3649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905" y="3832860"/>
            <a:ext cx="7765415" cy="16046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665">
                <a:highlight>
                  <a:srgbClr val="00FF00"/>
                </a:highlight>
              </a:rPr>
              <a:t>redirectAttributes.addFlashAttributie("prama",value)</a:t>
            </a:r>
            <a:endParaRPr lang="zh-CN" altLang="en-US" sz="2665">
              <a:highlight>
                <a:srgbClr val="00FF00"/>
              </a:highlight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4405630"/>
            <a:ext cx="9324975" cy="2105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1489075"/>
            <a:ext cx="7994015" cy="2000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" y="3552190"/>
            <a:ext cx="6772275" cy="790575"/>
          </a:xfrm>
          <a:prstGeom prst="rect">
            <a:avLst/>
          </a:prstGeom>
        </p:spPr>
      </p:pic>
      <p:sp>
        <p:nvSpPr>
          <p:cNvPr id="8" name="左箭头标注 7"/>
          <p:cNvSpPr/>
          <p:nvPr/>
        </p:nvSpPr>
        <p:spPr>
          <a:xfrm>
            <a:off x="7679690" y="2755900"/>
            <a:ext cx="3897630" cy="238315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139555" y="2850515"/>
            <a:ext cx="24384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隐藏了参数，不会直接在地址栏暴露，且只能在重定向的“页面”获取prama参数值。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原理是放到session中，跳到页面后移除对象。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0660" y="150495"/>
            <a:ext cx="11790680" cy="64477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3210" y="344170"/>
            <a:ext cx="11613515" cy="61696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</a:t>
            </a:r>
            <a:r>
              <a:rPr lang="en-US" altLang="zh-CN"/>
              <a:t>Exception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466215"/>
            <a:ext cx="6372225" cy="2495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795" y="2675890"/>
            <a:ext cx="5343525" cy="1285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" y="4036060"/>
            <a:ext cx="8482330" cy="2482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150" y="1111885"/>
            <a:ext cx="4027170" cy="1346835"/>
          </a:xfrm>
          <a:prstGeom prst="rect">
            <a:avLst/>
          </a:prstGeom>
        </p:spPr>
      </p:pic>
      <p:sp>
        <p:nvSpPr>
          <p:cNvPr id="8" name="下箭头 7"/>
          <p:cNvSpPr/>
          <p:nvPr/>
        </p:nvSpPr>
        <p:spPr>
          <a:xfrm>
            <a:off x="9239885" y="2263140"/>
            <a:ext cx="379095" cy="5784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Title</a:t>
            </a:r>
            <a:r>
              <a:rPr lang="zh-CN" altLang="en-US"/>
              <a:t>最佳实践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1995" y="1609090"/>
            <a:ext cx="4572000" cy="8191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21995" y="2723515"/>
            <a:ext cx="8670290" cy="1581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00785" y="3053080"/>
            <a:ext cx="698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model.addAttribute("pageTitle", "Add New User");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model.addAttribute("pageTitle", "Edit User (ID: "+ id + ")");</a:t>
            </a:r>
            <a:endParaRPr lang="zh-CN" altLang="en-US"/>
          </a:p>
        </p:txBody>
      </p:sp>
      <p:sp>
        <p:nvSpPr>
          <p:cNvPr id="7" name="上箭头标注 6"/>
          <p:cNvSpPr/>
          <p:nvPr/>
        </p:nvSpPr>
        <p:spPr>
          <a:xfrm>
            <a:off x="721995" y="4204970"/>
            <a:ext cx="6303645" cy="178816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29665" y="5252720"/>
            <a:ext cx="5488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根据具体的请求</a:t>
            </a:r>
            <a:r>
              <a:rPr lang="en-US" altLang="zh-CN"/>
              <a:t>URL</a:t>
            </a:r>
            <a:r>
              <a:rPr lang="zh-CN" altLang="en-US"/>
              <a:t>，动态显示不同的页面标题内容。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770" y="1182370"/>
            <a:ext cx="5543550" cy="13144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edit user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372870"/>
            <a:ext cx="5112385" cy="26117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085" y="4352290"/>
            <a:ext cx="6833235" cy="1939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690" y="1835150"/>
            <a:ext cx="5802630" cy="1866900"/>
          </a:xfrm>
          <a:prstGeom prst="rect">
            <a:avLst/>
          </a:prstGeom>
        </p:spPr>
      </p:pic>
      <p:sp>
        <p:nvSpPr>
          <p:cNvPr id="9" name="上箭头 8"/>
          <p:cNvSpPr/>
          <p:nvPr/>
        </p:nvSpPr>
        <p:spPr>
          <a:xfrm>
            <a:off x="7504430" y="3509645"/>
            <a:ext cx="1481455" cy="9569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865745" y="398399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重要！</a:t>
            </a:r>
            <a:endParaRPr lang="zh-CN" altLang="en-US"/>
          </a:p>
        </p:txBody>
      </p:sp>
      <p:sp>
        <p:nvSpPr>
          <p:cNvPr id="11" name="圆角矩形标注 10"/>
          <p:cNvSpPr/>
          <p:nvPr/>
        </p:nvSpPr>
        <p:spPr>
          <a:xfrm rot="10800000">
            <a:off x="821055" y="4150995"/>
            <a:ext cx="3558540" cy="152527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66470" y="4494530"/>
            <a:ext cx="33451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若未添加隐藏属性</a:t>
            </a:r>
            <a:r>
              <a:rPr lang="en-US" altLang="zh-CN"/>
              <a:t>id</a:t>
            </a:r>
            <a:r>
              <a:rPr lang="zh-CN" altLang="en-US"/>
              <a:t>，则会执行</a:t>
            </a:r>
            <a:r>
              <a:rPr lang="en-US" altLang="zh-CN"/>
              <a:t>save</a:t>
            </a:r>
            <a:r>
              <a:rPr lang="zh-CN" altLang="en-US"/>
              <a:t>方法，重新创建一个</a:t>
            </a:r>
            <a:r>
              <a:rPr lang="en-US" altLang="zh-CN"/>
              <a:t>user</a:t>
            </a:r>
            <a:r>
              <a:rPr lang="zh-CN" altLang="en-US"/>
              <a:t>对象。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9280" y="608330"/>
            <a:ext cx="8439150" cy="1885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2653030"/>
            <a:ext cx="6972300" cy="1238250"/>
          </a:xfrm>
          <a:prstGeom prst="rect">
            <a:avLst/>
          </a:prstGeom>
        </p:spPr>
      </p:pic>
      <p:sp>
        <p:nvSpPr>
          <p:cNvPr id="6" name="上箭头 5"/>
          <p:cNvSpPr/>
          <p:nvPr/>
        </p:nvSpPr>
        <p:spPr>
          <a:xfrm rot="16200000">
            <a:off x="5229860" y="723900"/>
            <a:ext cx="1129030" cy="295338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11420" y="2016760"/>
            <a:ext cx="1851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该方法无返回值</a:t>
            </a:r>
            <a:endParaRPr lang="zh-CN" altLang="en-US"/>
          </a:p>
        </p:txBody>
      </p:sp>
      <p:pic>
        <p:nvPicPr>
          <p:cNvPr id="9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" y="4050030"/>
            <a:ext cx="10410825" cy="25527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</a:t>
            </a:r>
            <a:r>
              <a:rPr lang="en-US" altLang="zh-CN"/>
              <a:t>delete user</a:t>
            </a:r>
            <a:endParaRPr lang="en-US" altLang="zh-CN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587500"/>
            <a:ext cx="9839325" cy="42386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4145" y="305435"/>
            <a:ext cx="11875135" cy="62471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添加依赖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313815"/>
            <a:ext cx="5374005" cy="50114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425" y="1313815"/>
            <a:ext cx="5128895" cy="5011420"/>
          </a:xfrm>
          <a:prstGeom prst="rect">
            <a:avLst/>
          </a:prstGeom>
        </p:spPr>
      </p:pic>
      <p:sp>
        <p:nvSpPr>
          <p:cNvPr id="5" name="左右箭头 4"/>
          <p:cNvSpPr/>
          <p:nvPr/>
        </p:nvSpPr>
        <p:spPr>
          <a:xfrm>
            <a:off x="4514850" y="5581650"/>
            <a:ext cx="3448050" cy="8001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05680" y="5797550"/>
            <a:ext cx="2867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不同</a:t>
            </a:r>
            <a:r>
              <a:rPr lang="en-US" altLang="zh-CN"/>
              <a:t>IDEA</a:t>
            </a:r>
            <a:r>
              <a:rPr lang="zh-CN" altLang="en-US"/>
              <a:t>版本，界面不同。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添加数据源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407795"/>
            <a:ext cx="4457700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610" y="2019935"/>
            <a:ext cx="5584190" cy="4514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165100"/>
            <a:ext cx="5076825" cy="176339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048125" y="5038725"/>
            <a:ext cx="1666875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上箭头 7"/>
          <p:cNvSpPr/>
          <p:nvPr/>
        </p:nvSpPr>
        <p:spPr>
          <a:xfrm>
            <a:off x="9668510" y="1557020"/>
            <a:ext cx="656590" cy="10763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创建数据库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385570"/>
            <a:ext cx="6762750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470" y="1230630"/>
            <a:ext cx="3752850" cy="52495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9.xml><?xml version="1.0" encoding="utf-8"?>
<p:tagLst xmlns:p="http://schemas.openxmlformats.org/presentationml/2006/main">
  <p:tag name="COMMONDATA" val="eyJoZGlkIjoiMjQ2NzQ1ZGM5OTA0NmUzZDU4MWRkMWRhNTMzOTEwOWUifQ==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1117</Words>
  <Application>WPS 演示</Application>
  <PresentationFormat>宽屏</PresentationFormat>
  <Paragraphs>130</Paragraphs>
  <Slides>54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空白演示</vt:lpstr>
      <vt:lpstr>目标要求与所需依赖</vt:lpstr>
      <vt:lpstr>前置工作</vt:lpstr>
      <vt:lpstr>PowerPoint 演示文稿</vt:lpstr>
      <vt:lpstr>PowerPoint 演示文稿</vt:lpstr>
      <vt:lpstr>PowerPoint 演示文稿</vt:lpstr>
      <vt:lpstr>添加依赖</vt:lpstr>
      <vt:lpstr>添加数据源</vt:lpstr>
      <vt:lpstr>创建数据库</vt:lpstr>
      <vt:lpstr>PowerPoint 演示文稿</vt:lpstr>
      <vt:lpstr>PowerPoint 演示文稿</vt:lpstr>
      <vt:lpstr>PowerPoint 演示文稿</vt:lpstr>
      <vt:lpstr>编写Home页面</vt:lpstr>
      <vt:lpstr>访问http://127.0.0.1:8080/</vt:lpstr>
      <vt:lpstr>PowerPoint 演示文稿</vt:lpstr>
      <vt:lpstr>PowerPoint 演示文稿</vt:lpstr>
      <vt:lpstr>配置devtools</vt:lpstr>
      <vt:lpstr>PowerPoint 演示文稿</vt:lpstr>
      <vt:lpstr>PowerPoint 演示文稿</vt:lpstr>
      <vt:lpstr>添加依赖webjars</vt:lpstr>
      <vt:lpstr>页面使用</vt:lpstr>
      <vt:lpstr>PowerPoint 演示文稿</vt:lpstr>
      <vt:lpstr>编写DAO</vt:lpstr>
      <vt:lpstr>编写User Entity</vt:lpstr>
      <vt:lpstr>建表 Assign Data Source</vt:lpstr>
      <vt:lpstr>Repository接口</vt:lpstr>
      <vt:lpstr>编写单元测试（数据访问层）</vt:lpstr>
      <vt:lpstr>测试添加User</vt:lpstr>
      <vt:lpstr>PowerPoint 演示文稿</vt:lpstr>
      <vt:lpstr>测试获取UserList</vt:lpstr>
      <vt:lpstr>PowerPoint 演示文稿</vt:lpstr>
      <vt:lpstr>测试update</vt:lpstr>
      <vt:lpstr>测试get</vt:lpstr>
      <vt:lpstr>测试delete</vt:lpstr>
      <vt:lpstr>PowerPoint 演示文稿</vt:lpstr>
      <vt:lpstr>PowerPoint 演示文稿</vt:lpstr>
      <vt:lpstr>@Service @Controller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一枝独秀</cp:lastModifiedBy>
  <cp:revision>191</cp:revision>
  <dcterms:created xsi:type="dcterms:W3CDTF">2019-06-19T02:08:00Z</dcterms:created>
  <dcterms:modified xsi:type="dcterms:W3CDTF">2022-05-03T10:48:52Z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46158837B26D4684B722ABE1B3C5779F</vt:lpwstr>
  </property>
</Properties>
</file>